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8"/>
  </p:notesMasterIdLst>
  <p:handoutMasterIdLst>
    <p:handoutMasterId r:id="rId19"/>
  </p:handoutMasterIdLst>
  <p:sldIdLst>
    <p:sldId id="423" r:id="rId2"/>
    <p:sldId id="452" r:id="rId3"/>
    <p:sldId id="453" r:id="rId4"/>
    <p:sldId id="454" r:id="rId5"/>
    <p:sldId id="455" r:id="rId6"/>
    <p:sldId id="456" r:id="rId7"/>
    <p:sldId id="457" r:id="rId8"/>
    <p:sldId id="464" r:id="rId9"/>
    <p:sldId id="465" r:id="rId10"/>
    <p:sldId id="466" r:id="rId11"/>
    <p:sldId id="473" r:id="rId12"/>
    <p:sldId id="474" r:id="rId13"/>
    <p:sldId id="475" r:id="rId14"/>
    <p:sldId id="476" r:id="rId15"/>
    <p:sldId id="478" r:id="rId16"/>
    <p:sldId id="477" r:id="rId17"/>
  </p:sldIdLst>
  <p:sldSz cx="9144000" cy="6858000" type="screen4x3"/>
  <p:notesSz cx="9926638" cy="6797675"/>
  <p:custDataLst>
    <p:tags r:id="rId20"/>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4417" autoAdjust="0"/>
  </p:normalViewPr>
  <p:slideViewPr>
    <p:cSldViewPr>
      <p:cViewPr varScale="1">
        <p:scale>
          <a:sx n="82" d="100"/>
          <a:sy n="82" d="100"/>
        </p:scale>
        <p:origin x="883" y="4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22"/>
    </p:cViewPr>
  </p:sorter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2020-12-16</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2020-12-16</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4034371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3614358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1695353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3992257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1500571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1231501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16</a:t>
            </a:fld>
            <a:endParaRPr lang="ko-KR" altLang="en-US"/>
          </a:p>
        </p:txBody>
      </p:sp>
    </p:spTree>
    <p:extLst>
      <p:ext uri="{BB962C8B-B14F-4D97-AF65-F5344CB8AC3E}">
        <p14:creationId xmlns:p14="http://schemas.microsoft.com/office/powerpoint/2010/main" val="18479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04608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63773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3159077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2741771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157448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1036588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2857606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2137631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2020-12-16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C0B3C-2DC7-415D-B4A2-62074CE08834}" type="datetimeFigureOut">
              <a:rPr lang="ko-KR" altLang="en-US" smtClean="0"/>
              <a:pPr/>
              <a:t>2020-12-16</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s://www.its.bldrdoc.gov/vqeg/vqeg-home.aspx"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mailto:jens.berger@swissqual.com" TargetMode="External"/><Relationship Id="rId5" Type="http://schemas.openxmlformats.org/officeDocument/2006/relationships/hyperlink" Target="mailto:Quan.Huynh-Thu@cisra.canon.com.au" TargetMode="External"/><Relationship Id="rId4" Type="http://schemas.openxmlformats.org/officeDocument/2006/relationships/hyperlink" Target="mailto:chulhee@yonsei.ac.kr"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hyperlink" Target="https://www.itu.int/md/R19-WP6C-C-0051/en"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1412776"/>
            <a:ext cx="7772400" cy="1470025"/>
          </a:xfrm>
          <a:ln>
            <a:noFill/>
          </a:ln>
        </p:spPr>
        <p:txBody>
          <a:bodyPr>
            <a:noAutofit/>
          </a:bodyPr>
          <a:lstStyle/>
          <a:p>
            <a:pPr>
              <a:lnSpc>
                <a:spcPct val="150000"/>
              </a:lnSpc>
            </a:pPr>
            <a:r>
              <a:rPr lang="en-US" altLang="ko-KR" sz="5400" b="1" dirty="0">
                <a:solidFill>
                  <a:srgbClr val="FF0000"/>
                </a:solidFill>
                <a:ea typeface="MD아트체" pitchFamily="18" charset="-127"/>
                <a:cs typeface="한컴바탕" pitchFamily="18" charset="2"/>
              </a:rPr>
              <a:t>IRG-AVQA</a:t>
            </a:r>
            <a:br>
              <a:rPr lang="en-US" altLang="ko-KR" sz="5400" b="1" dirty="0">
                <a:solidFill>
                  <a:srgbClr val="FF0000"/>
                </a:solidFill>
                <a:ea typeface="MD아트체" pitchFamily="18" charset="-127"/>
                <a:cs typeface="한컴바탕" pitchFamily="18" charset="2"/>
              </a:rPr>
            </a:br>
            <a:r>
              <a:rPr lang="en-US" altLang="ko-KR" sz="1800" b="1" dirty="0">
                <a:ea typeface="MD아트체" pitchFamily="18" charset="-127"/>
                <a:cs typeface="한컴바탕" pitchFamily="18" charset="2"/>
              </a:rPr>
              <a:t>(</a:t>
            </a:r>
            <a:r>
              <a:rPr lang="en-US" altLang="ko-KR" sz="1800" b="1" dirty="0" err="1">
                <a:ea typeface="MD아트체" pitchFamily="18" charset="-127"/>
                <a:cs typeface="한컴바탕" pitchFamily="18" charset="2"/>
              </a:rPr>
              <a:t>Intersector</a:t>
            </a:r>
            <a:r>
              <a:rPr lang="en-US" altLang="ko-KR" sz="1800" b="1" dirty="0">
                <a:ea typeface="MD아트체" pitchFamily="18" charset="-127"/>
                <a:cs typeface="한컴바탕" pitchFamily="18" charset="2"/>
              </a:rPr>
              <a:t> Rapporteur Group Audiovisual Quality Assessment)</a:t>
            </a:r>
            <a:r>
              <a:rPr lang="en-US" altLang="ko-KR" sz="5400" b="1" dirty="0">
                <a:ea typeface="MD아트체" pitchFamily="18" charset="-127"/>
                <a:cs typeface="한컴바탕" pitchFamily="18" charset="2"/>
              </a:rPr>
              <a:t/>
            </a:r>
            <a:br>
              <a:rPr lang="en-US" altLang="ko-KR" sz="5400" b="1" dirty="0">
                <a:ea typeface="MD아트체" pitchFamily="18" charset="-127"/>
                <a:cs typeface="한컴바탕" pitchFamily="18" charset="2"/>
              </a:rPr>
            </a:br>
            <a:r>
              <a:rPr lang="en-US" altLang="ko-KR" sz="2800" b="1" dirty="0">
                <a:ea typeface="MD아트체" pitchFamily="18" charset="-127"/>
                <a:cs typeface="한컴바탕" pitchFamily="18" charset="2"/>
              </a:rPr>
              <a:t>Agenda</a:t>
            </a: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3419872" y="4221088"/>
            <a:ext cx="2880320" cy="792088"/>
          </a:xfrm>
        </p:spPr>
        <p:txBody>
          <a:bodyPr>
            <a:noAutofit/>
          </a:bodyPr>
          <a:lstStyle/>
          <a:p>
            <a:r>
              <a:rPr lang="en-US" altLang="ko-KR" sz="2000" b="1" dirty="0">
                <a:solidFill>
                  <a:schemeClr val="tx1"/>
                </a:solidFill>
                <a:latin typeface="+mj-lt"/>
                <a:ea typeface="MD아트체" pitchFamily="18" charset="-127"/>
                <a:cs typeface="한컴바탕" pitchFamily="18" charset="2"/>
              </a:rPr>
              <a:t>December 15, 2020</a:t>
            </a:r>
          </a:p>
          <a:p>
            <a:r>
              <a:rPr lang="en-US" altLang="ko-KR" sz="2000" b="1" dirty="0">
                <a:solidFill>
                  <a:schemeClr val="tx1"/>
                </a:solidFill>
                <a:ea typeface="MD아트체" pitchFamily="18" charset="-127"/>
                <a:cs typeface="한컴바탕" pitchFamily="18" charset="2"/>
              </a:rPr>
              <a:t>Stockholm, Sweden</a:t>
            </a:r>
            <a:endParaRPr lang="ko-KR" altLang="en-US" sz="1600" b="1" dirty="0">
              <a:solidFill>
                <a:schemeClr val="tx1"/>
              </a:solidFill>
              <a:ea typeface="MD아트체" pitchFamily="18" charset="-127"/>
              <a:cs typeface="한컴바탕" pitchFamily="18" charset="2"/>
            </a:endParaRPr>
          </a:p>
        </p:txBody>
      </p:sp>
      <p:sp>
        <p:nvSpPr>
          <p:cNvPr id="8" name="RS_Classification_Standard">
            <a:extLst>
              <a:ext uri="{FF2B5EF4-FFF2-40B4-BE49-F238E27FC236}">
                <a16:creationId xmlns:a16="http://schemas.microsoft.com/office/drawing/2014/main" xmlns="" id="{ECAEE606-0C5B-4145-B394-C38A9284D8E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40130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632311"/>
          </a:xfrm>
          <a:prstGeom prst="rect">
            <a:avLst/>
          </a:prstGeom>
          <a:noFill/>
        </p:spPr>
        <p:txBody>
          <a:bodyPr wrap="square" rtlCol="0">
            <a:spAutoFit/>
          </a:bodyPr>
          <a:lstStyle/>
          <a:p>
            <a:r>
              <a:rPr lang="en-US" altLang="ko-KR" sz="2400" b="1" dirty="0">
                <a:solidFill>
                  <a:srgbClr val="FF0000"/>
                </a:solidFill>
              </a:rPr>
              <a:t>Some work items of ITU-T SG12 Question 19 </a:t>
            </a:r>
            <a:br>
              <a:rPr lang="en-US" altLang="ko-KR" sz="2400" b="1" dirty="0">
                <a:solidFill>
                  <a:srgbClr val="FF0000"/>
                </a:solidFill>
              </a:rPr>
            </a:br>
            <a:r>
              <a:rPr lang="en-US" altLang="ko-KR" sz="2400" b="1" dirty="0"/>
              <a:t>(Rapporteurs: </a:t>
            </a:r>
            <a:r>
              <a:rPr lang="en-US" altLang="ko-KR" sz="2400" b="1" dirty="0" err="1"/>
              <a:t>Chulhee</a:t>
            </a:r>
            <a:r>
              <a:rPr lang="en-US" altLang="ko-KR" sz="2400" b="1" dirty="0"/>
              <a:t> Lee, </a:t>
            </a:r>
            <a:r>
              <a:rPr lang="en-US" altLang="ko-KR" sz="2400" b="1" dirty="0" err="1"/>
              <a:t>Quan</a:t>
            </a:r>
            <a:r>
              <a:rPr lang="en-US" altLang="ko-KR" sz="2400" b="1" dirty="0"/>
              <a:t> Huynh-Thu)</a:t>
            </a:r>
          </a:p>
          <a:p>
            <a:pPr marL="285750" indent="-285750">
              <a:buFont typeface="Arial" panose="020B0604020202020204" pitchFamily="34" charset="0"/>
              <a:buChar char="•"/>
            </a:pPr>
            <a:r>
              <a:rPr lang="en-US" altLang="ko-KR" sz="2400" b="1" dirty="0" err="1"/>
              <a:t>J.noref</a:t>
            </a:r>
            <a:r>
              <a:rPr lang="en-US" altLang="ko-KR" sz="2400" b="1" dirty="0"/>
              <a:t>: Perceptual video quality measurement techniques for digital cable television in the absence of a reference</a:t>
            </a:r>
          </a:p>
          <a:p>
            <a:pPr marL="285750" indent="-285750">
              <a:buFont typeface="Arial" panose="020B0604020202020204" pitchFamily="34" charset="0"/>
              <a:buChar char="•"/>
            </a:pPr>
            <a:r>
              <a:rPr lang="en-US" altLang="ko-KR" sz="2400" b="1" dirty="0" err="1"/>
              <a:t>J.op-tr</a:t>
            </a:r>
            <a:r>
              <a:rPr lang="en-US" altLang="ko-KR" sz="2400" b="1" dirty="0"/>
              <a:t>: Methods for Optimizing Bitrates and Transmission Resolution by Considering Display Characteristics and Available Bandwidth </a:t>
            </a:r>
          </a:p>
          <a:p>
            <a:pPr marL="285750" indent="-285750">
              <a:buFont typeface="Arial" panose="020B0604020202020204" pitchFamily="34" charset="0"/>
              <a:buChar char="•"/>
            </a:pPr>
            <a:r>
              <a:rPr lang="en-US" altLang="ko-KR" sz="2400" b="1" dirty="0"/>
              <a:t>P.910rev: Subjective video quality assessment methods for multimedia applications </a:t>
            </a:r>
          </a:p>
          <a:p>
            <a:pPr marL="285750" indent="-285750">
              <a:buFont typeface="Arial" panose="020B0604020202020204" pitchFamily="34" charset="0"/>
              <a:buChar char="•"/>
            </a:pPr>
            <a:r>
              <a:rPr lang="en-US" altLang="ko-KR" sz="2400" b="1" dirty="0"/>
              <a:t>P.913rev: Methods for the subjective assessment of video quality, audio quality and audiovisual quality of Internet video and distribution quality television in any environment </a:t>
            </a:r>
          </a:p>
          <a:p>
            <a:pPr marL="285750" indent="-285750">
              <a:buFont typeface="Arial" panose="020B0604020202020204" pitchFamily="34" charset="0"/>
              <a:buChar char="•"/>
            </a:pPr>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04ACF733-923D-4F80-B62C-89669C2E0B64}"/>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52047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3046988"/>
          </a:xfrm>
          <a:prstGeom prst="rect">
            <a:avLst/>
          </a:prstGeom>
          <a:noFill/>
        </p:spPr>
        <p:txBody>
          <a:bodyPr wrap="square" rtlCol="0">
            <a:spAutoFit/>
          </a:bodyPr>
          <a:lstStyle/>
          <a:p>
            <a:r>
              <a:rPr lang="en-US" altLang="ko-KR" sz="2400" b="1" dirty="0">
                <a:solidFill>
                  <a:srgbClr val="FF0000"/>
                </a:solidFill>
              </a:rPr>
              <a:t>New work item of ITU-T SG9</a:t>
            </a:r>
            <a:br>
              <a:rPr lang="en-US" altLang="ko-KR" sz="2400" b="1" dirty="0">
                <a:solidFill>
                  <a:srgbClr val="FF0000"/>
                </a:solidFill>
              </a:rPr>
            </a:br>
            <a:endParaRPr lang="en-US" altLang="ko-KR" sz="2400" b="1" dirty="0"/>
          </a:p>
          <a:p>
            <a:pPr marL="285750" indent="-285750">
              <a:buFont typeface="Arial" panose="020B0604020202020204" pitchFamily="34" charset="0"/>
              <a:buChar char="•"/>
            </a:pPr>
            <a:r>
              <a:rPr lang="en-US" altLang="ko-KR" sz="2400" b="1" dirty="0" err="1"/>
              <a:t>J.pcnp</a:t>
            </a:r>
            <a:r>
              <a:rPr lang="en-US" altLang="ko-KR" sz="2400" b="1" dirty="0"/>
              <a:t>-char: E2E Network Characteristics Requirements for Video Services</a:t>
            </a:r>
            <a:r>
              <a:rPr lang="en-US" altLang="ko-KR" sz="2400" b="1" dirty="0" smtClean="0"/>
              <a:t>.</a:t>
            </a:r>
          </a:p>
          <a:p>
            <a:pPr marL="285750" indent="-285750">
              <a:buFont typeface="Arial" panose="020B0604020202020204" pitchFamily="34" charset="0"/>
              <a:buChar char="•"/>
            </a:pP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00922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611560" y="1359307"/>
            <a:ext cx="8280920" cy="5262979"/>
          </a:xfrm>
          <a:prstGeom prst="rect">
            <a:avLst/>
          </a:prstGeom>
          <a:noFill/>
        </p:spPr>
        <p:txBody>
          <a:bodyPr wrap="square" rtlCol="0">
            <a:spAutoFit/>
          </a:bodyPr>
          <a:lstStyle/>
          <a:p>
            <a:r>
              <a:rPr lang="en-US" altLang="ko-KR" sz="2400" b="1" dirty="0" smtClean="0">
                <a:solidFill>
                  <a:srgbClr val="FF0000"/>
                </a:solidFill>
              </a:rPr>
              <a:t>2021 ITU-T SG12 Meeting Schedules:</a:t>
            </a:r>
          </a:p>
          <a:p>
            <a:pPr marL="342900" indent="-342900">
              <a:buFont typeface="Arial" panose="020B0604020202020204" pitchFamily="34" charset="0"/>
              <a:buChar char="•"/>
            </a:pPr>
            <a:r>
              <a:rPr lang="en-US" altLang="ko-KR" sz="2400" b="1" dirty="0" smtClean="0"/>
              <a:t>6-7 </a:t>
            </a:r>
            <a:r>
              <a:rPr lang="en-US" altLang="ko-KR" sz="2400" b="1" dirty="0"/>
              <a:t>January 2021 (limited scope)</a:t>
            </a:r>
          </a:p>
          <a:p>
            <a:pPr marL="342900" indent="-342900">
              <a:buFont typeface="Arial" panose="020B0604020202020204" pitchFamily="34" charset="0"/>
              <a:buChar char="•"/>
            </a:pPr>
            <a:r>
              <a:rPr lang="en-US" altLang="ko-KR" sz="2400" b="1" dirty="0"/>
              <a:t>3-14 May 2021 (planned)</a:t>
            </a:r>
          </a:p>
          <a:p>
            <a:pPr marL="342900" indent="-342900">
              <a:buFont typeface="Arial" panose="020B0604020202020204" pitchFamily="34" charset="0"/>
              <a:buChar char="•"/>
            </a:pPr>
            <a:r>
              <a:rPr lang="en-US" altLang="ko-KR" sz="2400" b="1" dirty="0"/>
              <a:t>1-12 November 2021 (planned</a:t>
            </a:r>
            <a:r>
              <a:rPr lang="en-US" altLang="ko-KR" sz="2400" b="1" dirty="0" smtClean="0"/>
              <a:t>)</a:t>
            </a:r>
          </a:p>
          <a:p>
            <a:pPr marL="342900" indent="-342900">
              <a:buFont typeface="Arial" panose="020B0604020202020204" pitchFamily="34" charset="0"/>
              <a:buChar char="•"/>
            </a:pPr>
            <a:endParaRPr lang="en-US" altLang="ko-KR" sz="2400" b="1" dirty="0"/>
          </a:p>
          <a:p>
            <a:r>
              <a:rPr lang="en-US" altLang="ko-KR" sz="2400" b="1" dirty="0" smtClean="0">
                <a:solidFill>
                  <a:srgbClr val="FF0000"/>
                </a:solidFill>
              </a:rPr>
              <a:t>2021 ITU-R SG6 </a:t>
            </a:r>
            <a:r>
              <a:rPr lang="en-US" altLang="ko-KR" sz="2400" b="1" dirty="0">
                <a:solidFill>
                  <a:srgbClr val="FF0000"/>
                </a:solidFill>
              </a:rPr>
              <a:t>Meeting Schedules</a:t>
            </a:r>
            <a:r>
              <a:rPr lang="en-US" altLang="ko-KR" sz="2400" b="1" dirty="0" smtClean="0">
                <a:solidFill>
                  <a:srgbClr val="FF0000"/>
                </a:solidFill>
              </a:rPr>
              <a:t>:</a:t>
            </a:r>
          </a:p>
          <a:p>
            <a:pPr marL="342900" indent="-342900">
              <a:buFont typeface="Arial" panose="020B0604020202020204" pitchFamily="34" charset="0"/>
              <a:buChar char="•"/>
            </a:pPr>
            <a:r>
              <a:rPr lang="en-US" altLang="ko-KR" sz="2400" b="1" dirty="0" smtClean="0"/>
              <a:t>15-26 March 2021 (</a:t>
            </a:r>
            <a:r>
              <a:rPr lang="en-US" altLang="ko-KR" sz="2400" b="1" dirty="0"/>
              <a:t>planned</a:t>
            </a:r>
            <a:r>
              <a:rPr lang="en-US" altLang="ko-KR" sz="2400" b="1" dirty="0" smtClean="0"/>
              <a:t>)</a:t>
            </a:r>
            <a:endParaRPr lang="en-US" altLang="ko-KR" sz="2400" b="1" dirty="0"/>
          </a:p>
          <a:p>
            <a:pPr marL="342900" indent="-342900">
              <a:buFont typeface="Arial" panose="020B0604020202020204" pitchFamily="34" charset="0"/>
              <a:buChar char="•"/>
            </a:pPr>
            <a:r>
              <a:rPr lang="en-US" altLang="ko-KR" sz="2400" b="1" smtClean="0"/>
              <a:t>1-12 November 2021 </a:t>
            </a:r>
            <a:r>
              <a:rPr lang="en-US" altLang="ko-KR" sz="2400" b="1" dirty="0"/>
              <a:t>(planned)</a:t>
            </a:r>
          </a:p>
          <a:p>
            <a:endParaRPr lang="en-US" altLang="ko-KR" sz="2400" b="1" dirty="0">
              <a:solidFill>
                <a:srgbClr val="FF0000"/>
              </a:solidFill>
            </a:endParaRPr>
          </a:p>
          <a:p>
            <a:endParaRPr lang="en-US" altLang="ko-KR" sz="2400" b="1" dirty="0"/>
          </a:p>
          <a:p>
            <a:pPr marL="285750" indent="-285750">
              <a:buFont typeface="Arial" panose="020B0604020202020204" pitchFamily="34" charset="0"/>
              <a:buChar char="•"/>
            </a:pP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212349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95536" y="1052736"/>
            <a:ext cx="8280920" cy="5632311"/>
          </a:xfrm>
          <a:prstGeom prst="rect">
            <a:avLst/>
          </a:prstGeom>
          <a:noFill/>
        </p:spPr>
        <p:txBody>
          <a:bodyPr wrap="square" rtlCol="0">
            <a:spAutoFit/>
          </a:bodyPr>
          <a:lstStyle/>
          <a:p>
            <a:r>
              <a:rPr lang="en-US" altLang="ko-KR" sz="2400" b="1" dirty="0" smtClean="0">
                <a:solidFill>
                  <a:srgbClr val="FF0000"/>
                </a:solidFill>
              </a:rPr>
              <a:t>Proposed Work Item (Implementer's </a:t>
            </a:r>
            <a:r>
              <a:rPr lang="en-US" altLang="ko-KR" sz="2400" b="1" dirty="0">
                <a:solidFill>
                  <a:srgbClr val="FF0000"/>
                </a:solidFill>
              </a:rPr>
              <a:t>guide for </a:t>
            </a:r>
            <a:r>
              <a:rPr lang="en-US" altLang="ko-KR" sz="2400" b="1" dirty="0" smtClean="0">
                <a:solidFill>
                  <a:srgbClr val="FF0000"/>
                </a:solidFill>
              </a:rPr>
              <a:t>VQM):</a:t>
            </a:r>
          </a:p>
          <a:p>
            <a:r>
              <a:rPr lang="en-US" altLang="ko-KR" sz="2800" b="1" dirty="0"/>
              <a:t>Proposal for implementer's guide for objective video quality metrics for coding </a:t>
            </a:r>
            <a:r>
              <a:rPr lang="en-US" altLang="ko-KR" sz="2800" b="1" dirty="0" smtClean="0"/>
              <a:t>applications</a:t>
            </a:r>
          </a:p>
          <a:p>
            <a:endParaRPr lang="en-US" altLang="ko-KR" sz="2800" b="1" dirty="0"/>
          </a:p>
          <a:p>
            <a:r>
              <a:rPr lang="en-US" altLang="ko-KR" b="1" dirty="0"/>
              <a:t>It was reported that both MPEG/ITU standardization and AOM (the alliance for open media) are heavily relying on using PSNR to guide their decisions in choosing coding tools for new video codecs. This has been the practice for more than 25 years and  it may be updated in light of the more powerful objective video quality metrics that better correlate with subjective video quality. </a:t>
            </a:r>
          </a:p>
          <a:p>
            <a:r>
              <a:rPr lang="en-US" altLang="ko-KR" b="1" dirty="0"/>
              <a:t>Thus, it was proposed to initiate a new project to develop an implementer's guide for objective video quality metrics for coding applications. The project can be progressed to a work item, which may result in a Report or Recommendation. In the future IRG-AVQA meetings, efforts will be made to progress this project. The scope and goal of the proposed guideline/recommendation is as follows:</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888995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79512" y="908720"/>
            <a:ext cx="8280920" cy="8586966"/>
          </a:xfrm>
          <a:prstGeom prst="rect">
            <a:avLst/>
          </a:prstGeom>
          <a:noFill/>
        </p:spPr>
        <p:txBody>
          <a:bodyPr wrap="square" rtlCol="0">
            <a:spAutoFit/>
          </a:bodyPr>
          <a:lstStyle/>
          <a:p>
            <a:r>
              <a:rPr lang="en-US" altLang="ko-KR" sz="1200" b="1" dirty="0">
                <a:solidFill>
                  <a:srgbClr val="FF0000"/>
                </a:solidFill>
              </a:rPr>
              <a:t>Proposed Work Item (Implementer's guide for VQM):</a:t>
            </a:r>
          </a:p>
          <a:p>
            <a:r>
              <a:rPr lang="en-US" altLang="ko-KR" b="1" dirty="0" smtClean="0"/>
              <a:t>(1) Address </a:t>
            </a:r>
            <a:r>
              <a:rPr lang="en-US" altLang="ko-KR" b="1" dirty="0"/>
              <a:t>video compression and scaling impairments</a:t>
            </a:r>
          </a:p>
          <a:p>
            <a:r>
              <a:rPr lang="en-US" altLang="ko-KR" b="1" dirty="0" smtClean="0"/>
              <a:t>(2) Be </a:t>
            </a:r>
            <a:r>
              <a:rPr lang="en-US" altLang="ko-KR" b="1" dirty="0"/>
              <a:t>constrained to full-reference (pixel) objective metrics</a:t>
            </a:r>
          </a:p>
          <a:p>
            <a:r>
              <a:rPr lang="en-US" altLang="ko-KR" b="1" dirty="0" smtClean="0"/>
              <a:t>(3) List </a:t>
            </a:r>
            <a:r>
              <a:rPr lang="en-US" altLang="ko-KR" b="1" dirty="0"/>
              <a:t>"state-of-the-art" such FR metrics (e.g. PSNR, SSIM, VMAF, etc. - please note that, even though proprietary metrics could perform better, the standardization community is looking for open-source solutions</a:t>
            </a:r>
            <a:r>
              <a:rPr lang="en-US" altLang="ko-KR" b="1" dirty="0" smtClean="0"/>
              <a:t>)</a:t>
            </a:r>
          </a:p>
          <a:p>
            <a:pPr marL="342900" indent="-342900">
              <a:buFont typeface="Arial" panose="020B0604020202020204" pitchFamily="34" charset="0"/>
              <a:buChar char="•"/>
            </a:pPr>
            <a:r>
              <a:rPr lang="en-US" altLang="ko-KR" b="1" dirty="0" smtClean="0">
                <a:solidFill>
                  <a:srgbClr val="FF0000"/>
                </a:solidFill>
              </a:rPr>
              <a:t>Interested Lab: NTIA (&amp; potentially NR), RS</a:t>
            </a:r>
            <a:r>
              <a:rPr lang="en-US" altLang="ko-KR" b="1" dirty="0">
                <a:solidFill>
                  <a:srgbClr val="FF0000"/>
                </a:solidFill>
              </a:rPr>
              <a:t>, </a:t>
            </a:r>
            <a:r>
              <a:rPr lang="en-US" altLang="ko-KR" b="1" dirty="0" err="1">
                <a:solidFill>
                  <a:srgbClr val="FF0000"/>
                </a:solidFill>
              </a:rPr>
              <a:t>Université</a:t>
            </a:r>
            <a:r>
              <a:rPr lang="en-US" altLang="ko-KR" b="1" dirty="0">
                <a:solidFill>
                  <a:srgbClr val="FF0000"/>
                </a:solidFill>
              </a:rPr>
              <a:t> de </a:t>
            </a:r>
            <a:r>
              <a:rPr lang="en-US" altLang="ko-KR" b="1" dirty="0" smtClean="0">
                <a:solidFill>
                  <a:srgbClr val="FF0000"/>
                </a:solidFill>
              </a:rPr>
              <a:t>Nantes, </a:t>
            </a:r>
            <a:r>
              <a:rPr lang="en-US" altLang="ko-KR" b="1" dirty="0" err="1" smtClean="0">
                <a:solidFill>
                  <a:srgbClr val="FF0000"/>
                </a:solidFill>
              </a:rPr>
              <a:t>Yonsei</a:t>
            </a:r>
            <a:endParaRPr lang="en-US" altLang="ko-KR" b="1" dirty="0">
              <a:solidFill>
                <a:srgbClr val="FF0000"/>
              </a:solidFill>
            </a:endParaRPr>
          </a:p>
          <a:p>
            <a:r>
              <a:rPr lang="en-US" altLang="ko-KR" b="1" dirty="0" smtClean="0"/>
              <a:t>(4) Offer </a:t>
            </a:r>
            <a:r>
              <a:rPr lang="en-US" altLang="ko-KR" b="1" dirty="0"/>
              <a:t>temporal aggregation methods of frame-level metrics (such as PSNR and SSIM</a:t>
            </a:r>
            <a:r>
              <a:rPr lang="en-US" altLang="ko-KR" b="1" dirty="0" smtClean="0"/>
              <a:t>)</a:t>
            </a:r>
          </a:p>
          <a:p>
            <a:pPr marL="342900" indent="-342900">
              <a:buFont typeface="Arial" panose="020B0604020202020204" pitchFamily="34" charset="0"/>
              <a:buChar char="•"/>
            </a:pPr>
            <a:r>
              <a:rPr lang="en-US" altLang="ko-KR" b="1" dirty="0" err="1">
                <a:solidFill>
                  <a:srgbClr val="FF0000"/>
                </a:solidFill>
              </a:rPr>
              <a:t>Université</a:t>
            </a:r>
            <a:r>
              <a:rPr lang="en-US" altLang="ko-KR" b="1" dirty="0">
                <a:solidFill>
                  <a:srgbClr val="FF0000"/>
                </a:solidFill>
              </a:rPr>
              <a:t> de </a:t>
            </a:r>
            <a:r>
              <a:rPr lang="en-US" altLang="ko-KR" b="1" dirty="0" smtClean="0">
                <a:solidFill>
                  <a:srgbClr val="FF0000"/>
                </a:solidFill>
              </a:rPr>
              <a:t>Nantes, </a:t>
            </a:r>
            <a:endParaRPr lang="en-US" altLang="ko-KR" b="1" dirty="0">
              <a:solidFill>
                <a:srgbClr val="FF0000"/>
              </a:solidFill>
            </a:endParaRPr>
          </a:p>
          <a:p>
            <a:r>
              <a:rPr lang="en-US" altLang="ko-KR" b="1" dirty="0" smtClean="0"/>
              <a:t>(5) Present </a:t>
            </a:r>
            <a:r>
              <a:rPr lang="en-US" altLang="ko-KR" b="1" dirty="0"/>
              <a:t>statistical analysis of existing subjective datasets, constraining them to compression and scaling </a:t>
            </a:r>
            <a:r>
              <a:rPr lang="en-US" altLang="ko-KR" b="1" dirty="0" smtClean="0"/>
              <a:t>artifacts</a:t>
            </a:r>
          </a:p>
          <a:p>
            <a:pPr marL="342900" indent="-342900">
              <a:buFont typeface="Arial" panose="020B0604020202020204" pitchFamily="34" charset="0"/>
              <a:buChar char="•"/>
            </a:pPr>
            <a:r>
              <a:rPr lang="en-US" altLang="ko-KR" b="1" dirty="0" smtClean="0">
                <a:solidFill>
                  <a:srgbClr val="FF0000"/>
                </a:solidFill>
              </a:rPr>
              <a:t>Resolution: </a:t>
            </a:r>
            <a:r>
              <a:rPr lang="en-US" altLang="ko-KR" b="1" dirty="0">
                <a:solidFill>
                  <a:srgbClr val="FF0000"/>
                </a:solidFill>
              </a:rPr>
              <a:t>270p, </a:t>
            </a:r>
            <a:r>
              <a:rPr lang="en-US" altLang="ko-KR" b="1" dirty="0" smtClean="0">
                <a:solidFill>
                  <a:srgbClr val="FF0000"/>
                </a:solidFill>
              </a:rPr>
              <a:t>360p</a:t>
            </a:r>
            <a:r>
              <a:rPr lang="en-US" altLang="ko-KR" b="1" dirty="0">
                <a:solidFill>
                  <a:srgbClr val="FF0000"/>
                </a:solidFill>
              </a:rPr>
              <a:t>, </a:t>
            </a:r>
            <a:r>
              <a:rPr lang="en-US" altLang="ko-KR" b="1" dirty="0" smtClean="0">
                <a:solidFill>
                  <a:srgbClr val="FF0000"/>
                </a:solidFill>
              </a:rPr>
              <a:t>540p</a:t>
            </a:r>
            <a:r>
              <a:rPr lang="en-US" altLang="ko-KR" b="1" dirty="0">
                <a:solidFill>
                  <a:srgbClr val="FF0000"/>
                </a:solidFill>
              </a:rPr>
              <a:t>, </a:t>
            </a:r>
            <a:r>
              <a:rPr lang="en-US" altLang="ko-KR" b="1" dirty="0" smtClean="0">
                <a:solidFill>
                  <a:srgbClr val="FF0000"/>
                </a:solidFill>
              </a:rPr>
              <a:t>720p</a:t>
            </a:r>
            <a:r>
              <a:rPr lang="en-US" altLang="ko-KR" b="1" dirty="0">
                <a:solidFill>
                  <a:srgbClr val="FF0000"/>
                </a:solidFill>
              </a:rPr>
              <a:t>, </a:t>
            </a:r>
            <a:r>
              <a:rPr lang="en-US" altLang="ko-KR" b="1" dirty="0" smtClean="0">
                <a:solidFill>
                  <a:srgbClr val="FF0000"/>
                </a:solidFill>
              </a:rPr>
              <a:t>1080p, 4K, 8K</a:t>
            </a:r>
          </a:p>
          <a:p>
            <a:pPr marL="342900" indent="-342900">
              <a:buFont typeface="Arial" panose="020B0604020202020204" pitchFamily="34" charset="0"/>
              <a:buChar char="•"/>
            </a:pPr>
            <a:r>
              <a:rPr lang="en-US" altLang="ko-KR" b="1" dirty="0" smtClean="0">
                <a:solidFill>
                  <a:srgbClr val="FF0000"/>
                </a:solidFill>
              </a:rPr>
              <a:t>Coding rates: MOS values in the range of 2-5.</a:t>
            </a:r>
          </a:p>
          <a:p>
            <a:pPr marL="342900" indent="-342900">
              <a:buFont typeface="Arial" panose="020B0604020202020204" pitchFamily="34" charset="0"/>
              <a:buChar char="•"/>
            </a:pPr>
            <a:r>
              <a:rPr lang="en-US" altLang="ko-KR" b="1" dirty="0" smtClean="0">
                <a:solidFill>
                  <a:srgbClr val="FF0000"/>
                </a:solidFill>
              </a:rPr>
              <a:t>Camera impairment: Source quality should exceed a certain quality level.</a:t>
            </a:r>
          </a:p>
          <a:p>
            <a:pPr marL="342900" indent="-342900">
              <a:buFont typeface="Arial" panose="020B0604020202020204" pitchFamily="34" charset="0"/>
              <a:buChar char="•"/>
            </a:pPr>
            <a:r>
              <a:rPr lang="en-US" altLang="ko-KR" b="1" dirty="0" smtClean="0">
                <a:solidFill>
                  <a:srgbClr val="FF0000"/>
                </a:solidFill>
              </a:rPr>
              <a:t>Database: VQEG HDTV, FR Phase I, Hybrid(?), CDVL(ITS4, PS1, PS2, T1A1?), 10-20 DB by </a:t>
            </a:r>
            <a:r>
              <a:rPr lang="en-US" altLang="ko-KR" b="1" dirty="0">
                <a:solidFill>
                  <a:srgbClr val="FF0000"/>
                </a:solidFill>
              </a:rPr>
              <a:t>Nantes</a:t>
            </a:r>
            <a:r>
              <a:rPr lang="en-US" altLang="ko-KR" b="1" dirty="0" smtClean="0">
                <a:solidFill>
                  <a:srgbClr val="FF0000"/>
                </a:solidFill>
              </a:rPr>
              <a:t>, additional DB (MPEG?, AOM (ILG)).</a:t>
            </a:r>
            <a:endParaRPr lang="en-US" altLang="ko-KR" b="1" dirty="0">
              <a:solidFill>
                <a:srgbClr val="FF0000"/>
              </a:solidFill>
            </a:endParaRPr>
          </a:p>
          <a:p>
            <a:r>
              <a:rPr lang="en-US" altLang="ko-KR" b="1" dirty="0" smtClean="0"/>
              <a:t>(6) Obtain </a:t>
            </a:r>
            <a:r>
              <a:rPr lang="en-US" altLang="ko-KR" b="1" dirty="0"/>
              <a:t>reference implementations of such FR metrics, in order to avoid confusion that happens often, when researchers quote these metrics; for example, there are at least 4 different ways to aggregate PSNR scores, and 3 popular implementations of SSIM</a:t>
            </a:r>
          </a:p>
          <a:p>
            <a:r>
              <a:rPr lang="en-US" altLang="ko-KR" b="1" dirty="0" smtClean="0"/>
              <a:t>(7) Highlight </a:t>
            </a:r>
            <a:r>
              <a:rPr lang="en-US" altLang="ko-KR" b="1" dirty="0"/>
              <a:t>differences among objective metrics and use-cases: for example, in case of very small differences, which metric if more sensitive? Which quality range is better served by what metric?</a:t>
            </a:r>
          </a:p>
          <a:p>
            <a:r>
              <a:rPr lang="en-US" altLang="ko-KR" b="1" dirty="0" smtClean="0"/>
              <a:t>(8) Offer </a:t>
            </a:r>
            <a:r>
              <a:rPr lang="en-US" altLang="ko-KR" b="1" dirty="0"/>
              <a:t>standard logistic mappings of objective metrics to a normalized linear scale (0-100 ?)</a:t>
            </a:r>
          </a:p>
          <a:p>
            <a:r>
              <a:rPr lang="en-US" altLang="ko-KR" b="1" dirty="0" smtClean="0"/>
              <a:t>(9) Other </a:t>
            </a:r>
            <a:r>
              <a:rPr lang="en-US" altLang="ko-KR" b="1" dirty="0"/>
              <a:t>matters</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32685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107504" y="1196752"/>
            <a:ext cx="8757815" cy="5724644"/>
          </a:xfrm>
          <a:prstGeom prst="rect">
            <a:avLst/>
          </a:prstGeom>
          <a:noFill/>
        </p:spPr>
        <p:txBody>
          <a:bodyPr wrap="square" rtlCol="0">
            <a:spAutoFit/>
          </a:bodyPr>
          <a:lstStyle/>
          <a:p>
            <a:r>
              <a:rPr lang="en-US" altLang="ko-KR" sz="2400" b="1" dirty="0">
                <a:solidFill>
                  <a:srgbClr val="FF0000"/>
                </a:solidFill>
              </a:rPr>
              <a:t>Proposed Work Item (Implementer's guide for VQM):</a:t>
            </a:r>
          </a:p>
          <a:p>
            <a:pPr marL="342900" indent="-342900">
              <a:buFont typeface="Arial" panose="020B0604020202020204" pitchFamily="34" charset="0"/>
              <a:buChar char="•"/>
            </a:pPr>
            <a:r>
              <a:rPr lang="en-US" altLang="ko-KR" sz="2400" dirty="0"/>
              <a:t>Project </a:t>
            </a:r>
            <a:r>
              <a:rPr lang="en-US" altLang="ko-KR" sz="2400" dirty="0" smtClean="0"/>
              <a:t>name</a:t>
            </a:r>
            <a:r>
              <a:rPr lang="en-US" altLang="ko-KR" sz="2400" dirty="0"/>
              <a:t>: IGVQM (Implementer's </a:t>
            </a:r>
            <a:r>
              <a:rPr lang="en-US" altLang="ko-KR" sz="2400" dirty="0" smtClean="0"/>
              <a:t>Guide </a:t>
            </a:r>
            <a:r>
              <a:rPr lang="en-US" altLang="ko-KR" sz="2400" dirty="0"/>
              <a:t>for </a:t>
            </a:r>
            <a:r>
              <a:rPr lang="en-US" altLang="ko-KR" sz="2400" dirty="0" smtClean="0"/>
              <a:t>VQM)</a:t>
            </a:r>
            <a:endParaRPr lang="en-US" altLang="ko-KR" sz="2400" dirty="0"/>
          </a:p>
          <a:p>
            <a:pPr marL="342900" indent="-342900">
              <a:buFont typeface="Arial" panose="020B0604020202020204" pitchFamily="34" charset="0"/>
              <a:buChar char="•"/>
            </a:pPr>
            <a:r>
              <a:rPr lang="en-US" altLang="ko-KR" sz="2400" dirty="0" smtClean="0"/>
              <a:t>Labs showing interests in the IGVQM project: </a:t>
            </a:r>
          </a:p>
          <a:p>
            <a:pPr marL="800100" lvl="1" indent="-342900">
              <a:buFont typeface="Wingdings" panose="05000000000000000000" pitchFamily="2" charset="2"/>
              <a:buChar char="Ø"/>
            </a:pPr>
            <a:r>
              <a:rPr lang="en-US" altLang="ko-KR" sz="1200" b="1" dirty="0" smtClean="0"/>
              <a:t>NTIA</a:t>
            </a:r>
          </a:p>
          <a:p>
            <a:pPr marL="800100" lvl="1" indent="-342900">
              <a:buFont typeface="Wingdings" panose="05000000000000000000" pitchFamily="2" charset="2"/>
              <a:buChar char="Ø"/>
            </a:pPr>
            <a:r>
              <a:rPr lang="en-US" altLang="ko-KR" sz="1200" b="1" dirty="0" err="1" smtClean="0"/>
              <a:t>Rohde&amp;Schwarz</a:t>
            </a:r>
            <a:r>
              <a:rPr lang="en-US" altLang="ko-KR" sz="1200" b="1" dirty="0" smtClean="0"/>
              <a:t> </a:t>
            </a:r>
            <a:r>
              <a:rPr lang="en-US" altLang="ko-KR" sz="1200" b="1" dirty="0" err="1" smtClean="0"/>
              <a:t>SwissQual</a:t>
            </a:r>
            <a:r>
              <a:rPr lang="en-US" altLang="ko-KR" sz="1200" b="1" dirty="0" smtClean="0"/>
              <a:t> AG</a:t>
            </a:r>
          </a:p>
          <a:p>
            <a:pPr marL="800100" lvl="1" indent="-342900">
              <a:buFont typeface="Wingdings" panose="05000000000000000000" pitchFamily="2" charset="2"/>
              <a:buChar char="Ø"/>
            </a:pPr>
            <a:r>
              <a:rPr lang="en-US" altLang="ko-KR" sz="1200" b="1" dirty="0" err="1" smtClean="0"/>
              <a:t>Université</a:t>
            </a:r>
            <a:r>
              <a:rPr lang="en-US" altLang="ko-KR" sz="1200" b="1" dirty="0" smtClean="0"/>
              <a:t> de Nantes</a:t>
            </a:r>
          </a:p>
          <a:p>
            <a:pPr marL="800100" lvl="1" indent="-342900">
              <a:buFont typeface="Wingdings" panose="05000000000000000000" pitchFamily="2" charset="2"/>
              <a:buChar char="Ø"/>
            </a:pPr>
            <a:r>
              <a:rPr lang="en-US" altLang="ko-KR" sz="1200" b="1" dirty="0" smtClean="0"/>
              <a:t>Facebook</a:t>
            </a:r>
          </a:p>
          <a:p>
            <a:pPr marL="800100" lvl="1" indent="-342900">
              <a:buFont typeface="Wingdings" panose="05000000000000000000" pitchFamily="2" charset="2"/>
              <a:buChar char="Ø"/>
            </a:pPr>
            <a:r>
              <a:rPr lang="en-US" altLang="ko-KR" sz="1200" b="1" dirty="0" smtClean="0"/>
              <a:t>AGH University of Science and Technology</a:t>
            </a:r>
          </a:p>
          <a:p>
            <a:pPr marL="800100" lvl="1" indent="-342900">
              <a:buFont typeface="Wingdings" panose="05000000000000000000" pitchFamily="2" charset="2"/>
              <a:buChar char="Ø"/>
            </a:pPr>
            <a:r>
              <a:rPr lang="en-US" altLang="ko-KR" sz="1200" b="1" dirty="0" smtClean="0"/>
              <a:t>University of the West of Scotland</a:t>
            </a:r>
          </a:p>
          <a:p>
            <a:pPr marL="800100" lvl="1" indent="-342900">
              <a:buFont typeface="Wingdings" panose="05000000000000000000" pitchFamily="2" charset="2"/>
              <a:buChar char="Ø"/>
            </a:pPr>
            <a:r>
              <a:rPr lang="en-US" altLang="ko-KR" sz="1200" b="1" dirty="0" smtClean="0"/>
              <a:t>RISE Research Institutes of Sweden AB</a:t>
            </a:r>
            <a:endParaRPr lang="en-US" altLang="ko-KR" sz="1200" b="1" dirty="0" smtClean="0"/>
          </a:p>
          <a:p>
            <a:pPr marL="800100" lvl="1" indent="-342900">
              <a:buFont typeface="Wingdings" panose="05000000000000000000" pitchFamily="2" charset="2"/>
              <a:buChar char="Ø"/>
            </a:pPr>
            <a:r>
              <a:rPr lang="en-US" altLang="ko-KR" sz="1200" b="1" dirty="0" smtClean="0"/>
              <a:t>TU </a:t>
            </a:r>
            <a:r>
              <a:rPr lang="en-US" altLang="ko-KR" sz="1200" b="1" dirty="0" err="1" smtClean="0"/>
              <a:t>Ilmenau</a:t>
            </a:r>
            <a:r>
              <a:rPr lang="en-US" altLang="ko-KR" sz="1200" b="1" dirty="0" smtClean="0"/>
              <a:t> (AVT)</a:t>
            </a:r>
          </a:p>
          <a:p>
            <a:pPr marL="800100" lvl="1" indent="-342900">
              <a:buFont typeface="Wingdings" panose="05000000000000000000" pitchFamily="2" charset="2"/>
              <a:buChar char="Ø"/>
            </a:pPr>
            <a:r>
              <a:rPr lang="en-US" altLang="ko-KR" sz="1200" b="1" dirty="0"/>
              <a:t>Universidad </a:t>
            </a:r>
            <a:r>
              <a:rPr lang="en-US" altLang="ko-KR" sz="1200" b="1" dirty="0" err="1"/>
              <a:t>Politécnica</a:t>
            </a:r>
            <a:r>
              <a:rPr lang="en-US" altLang="ko-KR" sz="1200" b="1" dirty="0"/>
              <a:t> de Madrid</a:t>
            </a:r>
            <a:endParaRPr lang="en-US" altLang="ko-KR" sz="1200" b="1" dirty="0" smtClean="0"/>
          </a:p>
          <a:p>
            <a:pPr marL="800100" lvl="1" indent="-342900">
              <a:buFont typeface="Wingdings" panose="05000000000000000000" pitchFamily="2" charset="2"/>
              <a:buChar char="Ø"/>
            </a:pPr>
            <a:r>
              <a:rPr lang="en-US" altLang="ko-KR" sz="1200" b="1" dirty="0" smtClean="0"/>
              <a:t>Wuhan University</a:t>
            </a:r>
          </a:p>
          <a:p>
            <a:pPr marL="800100" lvl="1" indent="-342900">
              <a:buFont typeface="Wingdings" panose="05000000000000000000" pitchFamily="2" charset="2"/>
              <a:buChar char="Ø"/>
            </a:pPr>
            <a:r>
              <a:rPr lang="en-US" altLang="ko-KR" sz="1200" b="1" dirty="0" err="1" smtClean="0"/>
              <a:t>Tencent</a:t>
            </a:r>
            <a:r>
              <a:rPr lang="en-US" altLang="ko-KR" sz="1200" b="1" dirty="0" smtClean="0"/>
              <a:t> Media Lab</a:t>
            </a:r>
          </a:p>
          <a:p>
            <a:pPr marL="800100" lvl="1" indent="-342900">
              <a:buFont typeface="Wingdings" panose="05000000000000000000" pitchFamily="2" charset="2"/>
              <a:buChar char="Ø"/>
            </a:pPr>
            <a:r>
              <a:rPr lang="en-US" altLang="ko-KR" sz="1200" b="1" dirty="0" err="1" smtClean="0"/>
              <a:t>Yonsei</a:t>
            </a:r>
            <a:r>
              <a:rPr lang="en-US" altLang="ko-KR" sz="1200" b="1" dirty="0" smtClean="0"/>
              <a:t> University</a:t>
            </a:r>
          </a:p>
          <a:p>
            <a:pPr marL="285750" indent="-285750">
              <a:buFont typeface="Arial" panose="020B0604020202020204" pitchFamily="34" charset="0"/>
              <a:buChar char="•"/>
            </a:pPr>
            <a:r>
              <a:rPr lang="en-US" altLang="ko-KR" dirty="0" smtClean="0"/>
              <a:t>Chairs</a:t>
            </a:r>
            <a:r>
              <a:rPr lang="en-US" altLang="ko-KR" dirty="0"/>
              <a:t>: </a:t>
            </a:r>
            <a:r>
              <a:rPr lang="en-US" altLang="ko-KR" dirty="0" err="1"/>
              <a:t>Ioannis</a:t>
            </a:r>
            <a:r>
              <a:rPr lang="en-US" altLang="ko-KR" dirty="0"/>
              <a:t> </a:t>
            </a:r>
            <a:r>
              <a:rPr lang="en-US" altLang="ko-KR" dirty="0" err="1"/>
              <a:t>Katsavounidis</a:t>
            </a:r>
            <a:r>
              <a:rPr lang="en-US" altLang="ko-KR" dirty="0"/>
              <a:t> </a:t>
            </a:r>
            <a:endParaRPr lang="en-US" altLang="ko-KR" dirty="0"/>
          </a:p>
          <a:p>
            <a:pPr marL="285750" indent="-285750">
              <a:buFont typeface="Arial" panose="020B0604020202020204" pitchFamily="34" charset="0"/>
              <a:buChar char="•"/>
            </a:pPr>
            <a:r>
              <a:rPr lang="en-US" altLang="ko-KR" dirty="0"/>
              <a:t>Test plan: will be written through email reflector</a:t>
            </a:r>
          </a:p>
          <a:p>
            <a:pPr marL="285750" indent="-285750">
              <a:buFont typeface="Arial" panose="020B0604020202020204" pitchFamily="34" charset="0"/>
              <a:buChar char="•"/>
            </a:pPr>
            <a:r>
              <a:rPr lang="en-US" altLang="ko-KR" dirty="0"/>
              <a:t>Proposed schedule: </a:t>
            </a:r>
            <a:r>
              <a:rPr lang="en-US" altLang="ko-KR" dirty="0" smtClean="0"/>
              <a:t>The project should be finished by the end </a:t>
            </a:r>
            <a:r>
              <a:rPr lang="en-US" altLang="ko-KR" dirty="0"/>
              <a:t>of </a:t>
            </a:r>
            <a:r>
              <a:rPr lang="en-US" altLang="ko-KR" dirty="0" smtClean="0"/>
              <a:t>2021</a:t>
            </a:r>
            <a:endParaRPr lang="en-US" altLang="ko-KR" dirty="0"/>
          </a:p>
          <a:p>
            <a:pPr marL="285750" indent="-285750">
              <a:buFont typeface="Arial" panose="020B0604020202020204" pitchFamily="34" charset="0"/>
              <a:buChar char="•"/>
            </a:pPr>
            <a:r>
              <a:rPr lang="en-US" altLang="ko-KR" dirty="0"/>
              <a:t>Outputs</a:t>
            </a:r>
            <a:r>
              <a:rPr lang="en-US" altLang="ko-KR" dirty="0"/>
              <a:t>: </a:t>
            </a:r>
            <a:r>
              <a:rPr lang="en-US" altLang="ko-KR" dirty="0" smtClean="0"/>
              <a:t>Report</a:t>
            </a:r>
            <a:r>
              <a:rPr lang="en-US" altLang="ko-KR" dirty="0"/>
              <a:t>, Implementer's </a:t>
            </a:r>
            <a:r>
              <a:rPr lang="en-US" altLang="ko-KR" dirty="0"/>
              <a:t>guide (Rec.), etc. </a:t>
            </a:r>
            <a:endParaRPr lang="en-US" altLang="ko-KR"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7326AB2D-4F89-41B0-8B59-7F2DE8E83AA1}"/>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169460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
        <p:nvSpPr>
          <p:cNvPr id="5" name="직사각형 4"/>
          <p:cNvSpPr/>
          <p:nvPr/>
        </p:nvSpPr>
        <p:spPr>
          <a:xfrm>
            <a:off x="3273624" y="2348880"/>
            <a:ext cx="2736304" cy="2554545"/>
          </a:xfrm>
          <a:prstGeom prst="rect">
            <a:avLst/>
          </a:prstGeom>
        </p:spPr>
        <p:txBody>
          <a:bodyPr wrap="square">
            <a:spAutoFit/>
          </a:bodyPr>
          <a:lstStyle/>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endParaRPr lang="en-US" altLang="ko-KR" sz="3200" b="1" dirty="0">
              <a:solidFill>
                <a:prstClr val="black"/>
              </a:solidFill>
              <a:latin typeface="Arial"/>
              <a:ea typeface="MD아트체" pitchFamily="18" charset="-127"/>
              <a:cs typeface="한컴바탕" pitchFamily="18" charset="2"/>
            </a:endParaRPr>
          </a:p>
          <a:p>
            <a:pPr algn="ctr"/>
            <a:r>
              <a:rPr lang="en-US" altLang="ko-KR" sz="3200" b="1" dirty="0">
                <a:solidFill>
                  <a:prstClr val="black"/>
                </a:solidFill>
                <a:latin typeface="Arial"/>
                <a:ea typeface="MD아트체" pitchFamily="18" charset="-127"/>
                <a:cs typeface="한컴바탕" pitchFamily="18" charset="2"/>
              </a:rPr>
              <a:t>   </a:t>
            </a:r>
            <a:endParaRPr lang="ko-KR" altLang="en-US" dirty="0"/>
          </a:p>
        </p:txBody>
      </p:sp>
      <p:sp>
        <p:nvSpPr>
          <p:cNvPr id="8" name="RS_Classification_Standard">
            <a:extLst>
              <a:ext uri="{FF2B5EF4-FFF2-40B4-BE49-F238E27FC236}">
                <a16:creationId xmlns:a16="http://schemas.microsoft.com/office/drawing/2014/main" xmlns="" id="{05F76C17-6393-4167-A8CD-BFB1592DBDD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14022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5170646"/>
          </a:xfrm>
          <a:prstGeom prst="rect">
            <a:avLst/>
          </a:prstGeom>
          <a:noFill/>
        </p:spPr>
        <p:txBody>
          <a:bodyPr wrap="square" rtlCol="0">
            <a:spAutoFit/>
          </a:bodyPr>
          <a:lstStyle/>
          <a:p>
            <a:r>
              <a:rPr lang="en-US" altLang="ko-KR" sz="2400" b="1" dirty="0"/>
              <a:t>The IRG-AVQA studies topics related to video and audiovisual quality assessment among ITU-R SG6 and ITU-T SG12. The IRG-AVQA aims to: </a:t>
            </a:r>
          </a:p>
          <a:p>
            <a:pPr marL="342900" indent="-342900">
              <a:buFont typeface="Wingdings" panose="05000000000000000000" pitchFamily="2" charset="2"/>
              <a:buChar char="Ø"/>
            </a:pPr>
            <a:r>
              <a:rPr lang="en-US" altLang="ko-KR" sz="2400" b="1" dirty="0" err="1"/>
              <a:t>coord</a:t>
            </a:r>
            <a:r>
              <a:rPr lang="en-US" altLang="ko-KR" sz="2400" b="1" dirty="0"/>
              <a:t>​</a:t>
            </a:r>
            <a:r>
              <a:rPr lang="en-US" altLang="ko-KR" sz="2400" b="1" dirty="0" err="1"/>
              <a:t>inate</a:t>
            </a:r>
            <a:r>
              <a:rPr lang="en-US" altLang="ko-KR" sz="2400" b="1" dirty="0"/>
              <a:t> the progress of specific topics of mutual interest restricted to the area of video and audiovisual quality assessment, both subjective and objective;</a:t>
            </a:r>
          </a:p>
          <a:p>
            <a:pPr marL="342900" indent="-342900">
              <a:buFont typeface="Wingdings" panose="05000000000000000000" pitchFamily="2" charset="2"/>
              <a:buChar char="Ø"/>
            </a:pPr>
            <a:r>
              <a:rPr lang="en-US" altLang="ko-KR" sz="2400" b="1" dirty="0"/>
              <a:t>identify potential work items that may be progressed as joint text Recommendations;</a:t>
            </a:r>
          </a:p>
          <a:p>
            <a:pPr marL="342900" indent="-342900">
              <a:buFont typeface="Wingdings" panose="05000000000000000000" pitchFamily="2" charset="2"/>
              <a:buChar char="Ø"/>
            </a:pPr>
            <a:r>
              <a:rPr lang="en-US" altLang="ko-KR" sz="2400" b="1" dirty="0"/>
              <a:t>benefit from colocation with the meetings of the </a:t>
            </a:r>
            <a:r>
              <a:rPr lang="en-US" altLang="ko-KR" sz="2400" b="1" dirty="0">
                <a:hlinkClick r:id="rId4"/>
              </a:rPr>
              <a:t>Video Quality Experts Group (VQEG)</a:t>
            </a:r>
            <a:r>
              <a:rPr lang="en-US" altLang="ko-KR" sz="2400" b="1" dirty="0"/>
              <a:t>​​ where video/audiovisual quality experts meet and execute technical work;</a:t>
            </a:r>
          </a:p>
          <a:p>
            <a:pPr marL="342900" indent="-342900">
              <a:buFont typeface="Wingdings" panose="05000000000000000000" pitchFamily="2" charset="2"/>
              <a:buChar char="Ø"/>
            </a:pPr>
            <a:r>
              <a:rPr lang="en-US" altLang="ko-KR" sz="2400" b="1" dirty="0"/>
              <a:t>encourage collaboration between ITU-T SG12 and ITU-R SG6 on work items unique to each study group.</a:t>
            </a:r>
          </a:p>
          <a:p>
            <a:endParaRPr lang="ko-KR" altLang="en-US" dirty="0"/>
          </a:p>
        </p:txBody>
      </p:sp>
      <p:sp>
        <p:nvSpPr>
          <p:cNvPr id="8" name="RS_Classification_Standard">
            <a:extLst>
              <a:ext uri="{FF2B5EF4-FFF2-40B4-BE49-F238E27FC236}">
                <a16:creationId xmlns:a16="http://schemas.microsoft.com/office/drawing/2014/main" xmlns="" id="{B202096C-8E53-4DC8-9B7A-DDEA4B26C5F9}"/>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88433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01314"/>
          </a:xfrm>
          <a:prstGeom prst="rect">
            <a:avLst/>
          </a:prstGeom>
          <a:noFill/>
        </p:spPr>
        <p:txBody>
          <a:bodyPr wrap="square" rtlCol="0">
            <a:spAutoFit/>
          </a:bodyPr>
          <a:lstStyle/>
          <a:p>
            <a:r>
              <a:rPr lang="en-US" altLang="ko-KR" sz="2400" b="1" dirty="0"/>
              <a:t>The IRG-AVQA allows rapporteurs to:</a:t>
            </a:r>
          </a:p>
          <a:p>
            <a:pPr marL="285750" indent="-285750">
              <a:buFont typeface="Arial" panose="020B0604020202020204" pitchFamily="34" charset="0"/>
              <a:buChar char="•"/>
            </a:pPr>
            <a:r>
              <a:rPr lang="en-US" altLang="ko-KR" sz="2400" b="1" dirty="0"/>
              <a:t>exchange information faster, using email and joint meetings;</a:t>
            </a:r>
          </a:p>
          <a:p>
            <a:pPr marL="285750" indent="-285750">
              <a:buFont typeface="Arial" panose="020B0604020202020204" pitchFamily="34" charset="0"/>
              <a:buChar char="•"/>
            </a:pPr>
            <a:r>
              <a:rPr lang="en-US" altLang="ko-KR" sz="2400" b="1" dirty="0"/>
              <a:t>seek participation from a broader range of ITU members;</a:t>
            </a:r>
          </a:p>
          <a:p>
            <a:pPr marL="285750" indent="-285750">
              <a:buFont typeface="Arial" panose="020B0604020202020204" pitchFamily="34" charset="0"/>
              <a:buChar char="•"/>
            </a:pPr>
            <a:r>
              <a:rPr lang="en-US" altLang="ko-KR" sz="2400" b="1" dirty="0"/>
              <a:t>invite input from non-member experts (e.g., from academia);</a:t>
            </a:r>
          </a:p>
          <a:p>
            <a:pPr marL="285750" indent="-285750">
              <a:buFont typeface="Arial" panose="020B0604020202020204" pitchFamily="34" charset="0"/>
              <a:buChar char="•"/>
            </a:pPr>
            <a:r>
              <a:rPr lang="en-US" altLang="ko-KR" sz="2400" b="1" dirty="0"/>
              <a:t>keep people informed at the early stage of work;</a:t>
            </a:r>
          </a:p>
          <a:p>
            <a:pPr marL="285750" indent="-285750">
              <a:buFont typeface="Arial" panose="020B0604020202020204" pitchFamily="34" charset="0"/>
              <a:buChar char="•"/>
            </a:pPr>
            <a:r>
              <a:rPr lang="en-US" altLang="ko-KR" sz="2400" b="1" dirty="0"/>
              <a:t>set up a joint edit session on a Recommendation;</a:t>
            </a:r>
          </a:p>
          <a:p>
            <a:pPr marL="285750" indent="-285750">
              <a:buFont typeface="Arial" panose="020B0604020202020204" pitchFamily="34" charset="0"/>
              <a:buChar char="•"/>
            </a:pPr>
            <a:r>
              <a:rPr lang="en-US" altLang="ko-KR" sz="2400" b="1" dirty="0"/>
              <a:t>socialize work items that approach maturity;</a:t>
            </a:r>
          </a:p>
          <a:p>
            <a:r>
              <a:rPr lang="en-US" altLang="ko-KR" sz="2400" b="1" dirty="0"/>
              <a:t>Participants who can contribute technology proposals are invited and encouraged to join the group.  </a:t>
            </a:r>
          </a:p>
          <a:p>
            <a:endParaRPr lang="en-US" altLang="ko-KR" sz="2400" b="1" dirty="0"/>
          </a:p>
          <a:p>
            <a:endParaRPr lang="en-US" altLang="ko-KR" sz="2400" b="1" dirty="0"/>
          </a:p>
          <a:p>
            <a:r>
              <a:rPr lang="en-US" altLang="ko-KR" sz="1400" dirty="0"/>
              <a:t>https://www.itu.int/en/irg/avqa/Pages/default.aspx</a:t>
            </a:r>
          </a:p>
          <a:p>
            <a:endParaRPr lang="ko-KR" altLang="en-US" dirty="0"/>
          </a:p>
        </p:txBody>
      </p:sp>
      <p:sp>
        <p:nvSpPr>
          <p:cNvPr id="8" name="RS_Classification_Standard">
            <a:extLst>
              <a:ext uri="{FF2B5EF4-FFF2-40B4-BE49-F238E27FC236}">
                <a16:creationId xmlns:a16="http://schemas.microsoft.com/office/drawing/2014/main" xmlns="" id="{E6A0C3BC-D1A7-48A7-924E-2B457159B290}"/>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76737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2523768"/>
          </a:xfrm>
          <a:prstGeom prst="rect">
            <a:avLst/>
          </a:prstGeom>
          <a:noFill/>
        </p:spPr>
        <p:txBody>
          <a:bodyPr wrap="square" rtlCol="0">
            <a:spAutoFit/>
          </a:bodyPr>
          <a:lstStyle/>
          <a:p>
            <a:r>
              <a:rPr lang="en-US" altLang="ko-KR" sz="2800" b="1" dirty="0"/>
              <a:t>Co-Chairs</a:t>
            </a:r>
          </a:p>
          <a:p>
            <a:endParaRPr lang="en-US" altLang="ko-KR" sz="2800" b="1" dirty="0"/>
          </a:p>
          <a:p>
            <a:pPr marL="285750" indent="-285750">
              <a:buFont typeface="Arial" panose="020B0604020202020204" pitchFamily="34" charset="0"/>
              <a:buChar char="•"/>
            </a:pPr>
            <a:r>
              <a:rPr lang="en-US" altLang="ko-KR" sz="2800" b="1" dirty="0" err="1">
                <a:hlinkClick r:id="rId4"/>
              </a:rPr>
              <a:t>Chulh</a:t>
            </a:r>
            <a:r>
              <a:rPr lang="en-US" altLang="ko-KR" sz="2800" b="1" dirty="0">
                <a:hlinkClick r:id="rId4"/>
              </a:rPr>
              <a:t>​</a:t>
            </a:r>
            <a:r>
              <a:rPr lang="en-US" altLang="ko-KR" sz="2800" b="1" dirty="0" err="1">
                <a:hlinkClick r:id="rId4"/>
              </a:rPr>
              <a:t>ee</a:t>
            </a:r>
            <a:r>
              <a:rPr lang="en-US" altLang="ko-KR" sz="2800" b="1" dirty="0">
                <a:hlinkClick r:id="rId4"/>
              </a:rPr>
              <a:t> Lee</a:t>
            </a:r>
            <a:r>
              <a:rPr lang="en-US" altLang="ko-KR" sz="2800" b="1" dirty="0"/>
              <a:t> (Korea, Rep of)</a:t>
            </a:r>
          </a:p>
          <a:p>
            <a:pPr marL="285750" indent="-285750">
              <a:buFont typeface="Arial" panose="020B0604020202020204" pitchFamily="34" charset="0"/>
              <a:buChar char="•"/>
            </a:pPr>
            <a:r>
              <a:rPr lang="en-US" altLang="ko-KR" sz="2800" b="1" dirty="0" err="1">
                <a:hlinkClick r:id="rId5"/>
              </a:rPr>
              <a:t>Quan</a:t>
            </a:r>
            <a:r>
              <a:rPr lang="en-US" altLang="ko-KR" sz="2800" b="1" dirty="0">
                <a:hlinkClick r:id="rId5"/>
              </a:rPr>
              <a:t> Huynh-Thu</a:t>
            </a:r>
            <a:r>
              <a:rPr lang="en-US" altLang="ko-KR" sz="2800" b="1" dirty="0"/>
              <a:t> (Australia)</a:t>
            </a:r>
          </a:p>
          <a:p>
            <a:pPr marL="285750" indent="-285750">
              <a:buFont typeface="Arial" panose="020B0604020202020204" pitchFamily="34" charset="0"/>
              <a:buChar char="•"/>
            </a:pPr>
            <a:r>
              <a:rPr lang="en-US" altLang="ko-KR" sz="2800" b="1" dirty="0">
                <a:hlinkClick r:id="rId6"/>
              </a:rPr>
              <a:t>Jens Berger</a:t>
            </a:r>
            <a:r>
              <a:rPr lang="en-US" altLang="ko-KR" sz="2800" b="1" dirty="0"/>
              <a:t> (Germany)</a:t>
            </a:r>
          </a:p>
          <a:p>
            <a:endParaRPr lang="ko-KR" altLang="en-US" b="1" dirty="0"/>
          </a:p>
        </p:txBody>
      </p:sp>
      <p:sp>
        <p:nvSpPr>
          <p:cNvPr id="8" name="RS_Classification_Standard">
            <a:extLst>
              <a:ext uri="{FF2B5EF4-FFF2-40B4-BE49-F238E27FC236}">
                <a16:creationId xmlns:a16="http://schemas.microsoft.com/office/drawing/2014/main" xmlns="" id="{EAF0CF37-394A-439D-B836-111B764D17F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64128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280920" cy="5170646"/>
          </a:xfrm>
          <a:prstGeom prst="rect">
            <a:avLst/>
          </a:prstGeom>
          <a:noFill/>
        </p:spPr>
        <p:txBody>
          <a:bodyPr wrap="square" rtlCol="0">
            <a:spAutoFit/>
          </a:bodyPr>
          <a:lstStyle/>
          <a:p>
            <a:r>
              <a:rPr lang="en-US" altLang="ko-KR" sz="2400" b="1" dirty="0">
                <a:solidFill>
                  <a:srgbClr val="FF0000"/>
                </a:solidFill>
              </a:rPr>
              <a:t>Progress and recent works of ITU-R WP6C</a:t>
            </a:r>
          </a:p>
          <a:p>
            <a:pPr marL="342900" indent="-342900">
              <a:buFont typeface="Arial" panose="020B0604020202020204" pitchFamily="34" charset="0"/>
              <a:buChar char="•"/>
            </a:pPr>
            <a:r>
              <a:rPr lang="en-US" altLang="ko-KR" sz="2400" b="1" dirty="0"/>
              <a:t>HDR related items &amp; topics</a:t>
            </a:r>
          </a:p>
          <a:p>
            <a:pPr marL="800100" lvl="1" indent="-342900">
              <a:buFont typeface="Arial" panose="020B0604020202020204" pitchFamily="34" charset="0"/>
              <a:buChar char="•"/>
            </a:pPr>
            <a:r>
              <a:rPr lang="en-US" altLang="ko-KR" sz="2000" b="1" dirty="0"/>
              <a:t>Rapporteur Group (RG 24) on HDR-TV</a:t>
            </a:r>
          </a:p>
          <a:p>
            <a:pPr marL="800100" lvl="1" indent="-342900">
              <a:buFont typeface="Arial" panose="020B0604020202020204" pitchFamily="34" charset="0"/>
              <a:buChar char="•"/>
            </a:pPr>
            <a:r>
              <a:rPr lang="en-US" altLang="ko-KR" sz="2000" b="1" dirty="0"/>
              <a:t>Several Recommendations and Reports on HDR</a:t>
            </a:r>
          </a:p>
          <a:p>
            <a:pPr marL="800100" lvl="1" indent="-342900">
              <a:buFont typeface="Arial" panose="020B0604020202020204" pitchFamily="34" charset="0"/>
              <a:buChar char="•"/>
            </a:pPr>
            <a:r>
              <a:rPr lang="en-US" altLang="ko-KR" sz="2000" b="1" dirty="0"/>
              <a:t>Preliminary draft new Recommendation ITU-R BT.[MIL] - An objective measurement algorithm for monitoring and managing the brightness of high dynamic range television</a:t>
            </a:r>
          </a:p>
          <a:p>
            <a:pPr marL="800100" lvl="1" indent="-342900">
              <a:buFont typeface="Arial" panose="020B0604020202020204" pitchFamily="34" charset="0"/>
              <a:buChar char="•"/>
            </a:pPr>
            <a:r>
              <a:rPr lang="en-US" altLang="ko-KR" sz="2000" b="1" dirty="0"/>
              <a:t>Objective quality measurement methods for HDR TM methods</a:t>
            </a:r>
          </a:p>
          <a:p>
            <a:pPr marL="342900" lvl="1" indent="-342900">
              <a:buFont typeface="Arial" panose="020B0604020202020204" pitchFamily="34" charset="0"/>
              <a:buChar char="•"/>
            </a:pPr>
            <a:r>
              <a:rPr lang="en-GB" altLang="ko-KR" sz="2400" u="sng" dirty="0">
                <a:hlinkClick r:id="rId4"/>
              </a:rPr>
              <a:t>6C/51</a:t>
            </a:r>
            <a:r>
              <a:rPr lang="en-GB" altLang="ko-KR" sz="2400" u="sng" dirty="0"/>
              <a:t>: </a:t>
            </a:r>
            <a:r>
              <a:rPr lang="en-GB" altLang="ko-KR" sz="2400" dirty="0"/>
              <a:t>Proposal on Assessment methods and parameters of user experience for UHD 4K video service, China (People’s Republic of)</a:t>
            </a:r>
          </a:p>
          <a:p>
            <a:pPr lvl="1"/>
            <a:endParaRPr lang="en-US" altLang="ko-KR" sz="2400" b="1" dirty="0"/>
          </a:p>
          <a:p>
            <a:pPr marL="800100" lvl="1"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xmlns="" id="{CFDBC213-0529-4878-B249-F4FE9EA62072}"/>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5983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611560" y="1412776"/>
            <a:ext cx="8280920" cy="4801314"/>
          </a:xfrm>
          <a:prstGeom prst="rect">
            <a:avLst/>
          </a:prstGeom>
          <a:noFill/>
        </p:spPr>
        <p:txBody>
          <a:bodyPr wrap="square" rtlCol="0">
            <a:spAutoFit/>
          </a:bodyPr>
          <a:lstStyle/>
          <a:p>
            <a:r>
              <a:rPr lang="en-US" altLang="ko-KR" sz="2400" b="1" dirty="0">
                <a:solidFill>
                  <a:srgbClr val="FF0000"/>
                </a:solidFill>
              </a:rPr>
              <a:t>Progress and recent work items of ITU-T SG12</a:t>
            </a:r>
          </a:p>
          <a:p>
            <a:pPr marL="342900" indent="-342900">
              <a:buFont typeface="Arial" panose="020B0604020202020204" pitchFamily="34" charset="0"/>
              <a:buChar char="•"/>
            </a:pPr>
            <a:r>
              <a:rPr lang="en-US" altLang="ko-KR" sz="2400" b="1" dirty="0"/>
              <a:t>Speech related </a:t>
            </a:r>
            <a:r>
              <a:rPr lang="en-US" altLang="ko-KR" sz="2400" b="1" dirty="0" err="1"/>
              <a:t>QoE</a:t>
            </a:r>
            <a:r>
              <a:rPr lang="en-US" altLang="ko-KR" sz="2400" b="1" dirty="0"/>
              <a:t> (Q9/12)</a:t>
            </a:r>
            <a:br>
              <a:rPr lang="en-US" altLang="ko-KR" sz="2400" b="1" dirty="0"/>
            </a:br>
            <a:endParaRPr lang="en-US" altLang="ko-KR" sz="2400" b="1" dirty="0"/>
          </a:p>
          <a:p>
            <a:pPr marL="342900" indent="-342900">
              <a:buFont typeface="Arial" panose="020B0604020202020204" pitchFamily="34" charset="0"/>
              <a:buChar char="•"/>
            </a:pPr>
            <a:r>
              <a:rPr lang="en-US" altLang="ko-KR" sz="2400" b="1" dirty="0" err="1"/>
              <a:t>QoE</a:t>
            </a:r>
            <a:r>
              <a:rPr lang="en-US" altLang="ko-KR" sz="2400" b="1" dirty="0"/>
              <a:t> factors for AR applications (Q13/12)</a:t>
            </a: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r>
              <a:rPr lang="en-US" altLang="ko-KR" sz="2400" b="1" dirty="0"/>
              <a:t>P.NATS Phase II (VQEG AVHD) and follow-ups (Q14/12)</a:t>
            </a:r>
          </a:p>
          <a:p>
            <a:pPr marL="342900" indent="-342900">
              <a:buFont typeface="Arial" panose="020B0604020202020204" pitchFamily="34" charset="0"/>
              <a:buChar char="•"/>
            </a:pPr>
            <a:r>
              <a:rPr lang="en-US" altLang="ko-KR" sz="2400" b="1" dirty="0"/>
              <a:t>Cloud Gaming experience (Q14/12)</a:t>
            </a:r>
          </a:p>
          <a:p>
            <a:pPr marL="342900" indent="-342900">
              <a:buFont typeface="Arial" panose="020B0604020202020204" pitchFamily="34" charset="0"/>
              <a:buChar char="•"/>
            </a:pPr>
            <a:endParaRPr lang="en-US" altLang="ko-KR" sz="2400" b="1" dirty="0"/>
          </a:p>
          <a:p>
            <a:pPr marL="342900" indent="-342900">
              <a:buFont typeface="Arial" panose="020B0604020202020204" pitchFamily="34" charset="0"/>
              <a:buChar char="•"/>
            </a:pPr>
            <a:r>
              <a:rPr lang="en-US" altLang="ko-KR" sz="2400" b="1" dirty="0"/>
              <a:t>G.CMVTQS ‘Video Telephony’ (Q15/12)</a:t>
            </a:r>
            <a:br>
              <a:rPr lang="en-US" altLang="ko-KR" sz="2400" b="1" dirty="0"/>
            </a:br>
            <a:endParaRPr lang="en-US" altLang="ko-KR" sz="2400" b="1" dirty="0"/>
          </a:p>
          <a:p>
            <a:pPr marL="342900" indent="-342900">
              <a:buFont typeface="Arial" panose="020B0604020202020204" pitchFamily="34" charset="0"/>
              <a:buChar char="•"/>
            </a:pPr>
            <a:r>
              <a:rPr lang="en-US" altLang="ko-KR" sz="2400" b="1" dirty="0"/>
              <a:t>Subjective and objective video quality evaluation (Q19/12)</a:t>
            </a:r>
          </a:p>
          <a:p>
            <a:pPr marL="342900" indent="-342900">
              <a:buFont typeface="Arial" panose="020B0604020202020204" pitchFamily="34" charset="0"/>
              <a:buChar char="•"/>
            </a:pPr>
            <a:endParaRPr lang="en-US" altLang="ko-KR" sz="2400" b="1" dirty="0"/>
          </a:p>
          <a:p>
            <a:endParaRPr lang="ko-KR" altLang="en-US" dirty="0"/>
          </a:p>
        </p:txBody>
      </p:sp>
      <p:sp>
        <p:nvSpPr>
          <p:cNvPr id="8" name="RS_Classification_Standard">
            <a:extLst>
              <a:ext uri="{FF2B5EF4-FFF2-40B4-BE49-F238E27FC236}">
                <a16:creationId xmlns:a16="http://schemas.microsoft.com/office/drawing/2014/main" xmlns="" id="{5CF5BDA0-9905-4725-8CEF-CDED9A1F4B80}"/>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408717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6001643"/>
          </a:xfrm>
          <a:prstGeom prst="rect">
            <a:avLst/>
          </a:prstGeom>
          <a:noFill/>
        </p:spPr>
        <p:txBody>
          <a:bodyPr wrap="square" rtlCol="0">
            <a:spAutoFit/>
          </a:bodyPr>
          <a:lstStyle/>
          <a:p>
            <a:r>
              <a:rPr lang="en-US" altLang="ko-KR" sz="2400" b="1" dirty="0">
                <a:solidFill>
                  <a:srgbClr val="FF0000"/>
                </a:solidFill>
              </a:rPr>
              <a:t>Some work items of ITU-T SG12 Question 9 </a:t>
            </a:r>
            <a:br>
              <a:rPr lang="en-US" altLang="ko-KR" sz="2400" b="1" dirty="0">
                <a:solidFill>
                  <a:srgbClr val="FF0000"/>
                </a:solidFill>
              </a:rPr>
            </a:br>
            <a:r>
              <a:rPr lang="en-US" altLang="ko-KR" sz="2400" b="1" dirty="0"/>
              <a:t>(Rapporteur: Jens Berger)</a:t>
            </a:r>
          </a:p>
          <a:p>
            <a:endParaRPr lang="en-US" altLang="ko-KR" sz="2400" b="1" dirty="0"/>
          </a:p>
          <a:p>
            <a:pPr marL="285750" indent="-285750">
              <a:buFont typeface="Arial" panose="020B0604020202020204" pitchFamily="34" charset="0"/>
              <a:buChar char="•"/>
            </a:pPr>
            <a:r>
              <a:rPr lang="en-US" altLang="ko-KR" sz="2400" b="1" dirty="0"/>
              <a:t>P.AMD: Perceptual approaches for multi-dimensional analysis </a:t>
            </a:r>
            <a:br>
              <a:rPr lang="en-US" altLang="ko-KR" sz="2400" b="1" dirty="0"/>
            </a:br>
            <a:endParaRPr lang="en-US" altLang="ko-KR" sz="2400" b="1" dirty="0"/>
          </a:p>
          <a:p>
            <a:pPr marL="285750" indent="-285750">
              <a:buFont typeface="Arial" panose="020B0604020202020204" pitchFamily="34" charset="0"/>
              <a:buChar char="•"/>
            </a:pPr>
            <a:r>
              <a:rPr lang="en-US" altLang="ko-KR" sz="2400" b="1" dirty="0"/>
              <a:t>P.SAMS: Single-ended perceptual approaches for multi-dimensional analysis</a:t>
            </a:r>
            <a:br>
              <a:rPr lang="en-US" altLang="ko-KR" sz="2400" b="1" dirty="0"/>
            </a:br>
            <a:endParaRPr lang="en-US" altLang="ko-KR" sz="2400" b="1" dirty="0"/>
          </a:p>
          <a:p>
            <a:pPr marL="285750" indent="-285750">
              <a:buFont typeface="Arial" panose="020B0604020202020204" pitchFamily="34" charset="0"/>
              <a:buChar char="•"/>
            </a:pPr>
            <a:r>
              <a:rPr lang="en-US" altLang="ko-KR" sz="2400" b="1" dirty="0"/>
              <a:t>P.ONRA:  Perceptual objective noise reduction </a:t>
            </a:r>
            <a:br>
              <a:rPr lang="en-US" altLang="ko-KR" sz="2400" b="1" dirty="0"/>
            </a:br>
            <a:endParaRPr lang="en-US" altLang="ko-KR" sz="2400" b="1" dirty="0"/>
          </a:p>
          <a:p>
            <a:pPr marL="285750" indent="-285750">
              <a:buFont typeface="Arial" panose="020B0604020202020204" pitchFamily="34" charset="0"/>
              <a:buChar char="•"/>
            </a:pPr>
            <a:r>
              <a:rPr lang="en-US" altLang="ko-KR" sz="2400" b="1" dirty="0" err="1"/>
              <a:t>P.MLGuide</a:t>
            </a:r>
            <a:r>
              <a:rPr lang="en-US" altLang="ko-KR" sz="2400" b="1" dirty="0"/>
              <a:t>: Guide for Development of Machine Learning Based Solutions</a:t>
            </a:r>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5D4D392F-C112-458B-826B-04472B11CB26}"/>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136888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893647"/>
          </a:xfrm>
          <a:prstGeom prst="rect">
            <a:avLst/>
          </a:prstGeom>
          <a:noFill/>
        </p:spPr>
        <p:txBody>
          <a:bodyPr wrap="square" rtlCol="0">
            <a:spAutoFit/>
          </a:bodyPr>
          <a:lstStyle/>
          <a:p>
            <a:r>
              <a:rPr lang="en-US" altLang="ko-KR" sz="2400" b="1" dirty="0">
                <a:solidFill>
                  <a:srgbClr val="FF0000"/>
                </a:solidFill>
              </a:rPr>
              <a:t>Some work items of ITU-T SG12 Question 13 </a:t>
            </a:r>
            <a:br>
              <a:rPr lang="en-US" altLang="ko-KR" sz="2400" b="1" dirty="0">
                <a:solidFill>
                  <a:srgbClr val="FF0000"/>
                </a:solidFill>
              </a:rPr>
            </a:br>
            <a:r>
              <a:rPr lang="en-US" altLang="ko-KR" sz="2400" b="1" dirty="0"/>
              <a:t>(Rapporteurs: Kazuhisa </a:t>
            </a:r>
            <a:r>
              <a:rPr lang="en-US" altLang="ko-KR" sz="2400" b="1" dirty="0" err="1"/>
              <a:t>Yamagishi</a:t>
            </a:r>
            <a:r>
              <a:rPr lang="en-US" altLang="ko-KR" sz="2400" b="1" dirty="0"/>
              <a:t>, Rachel Huang)</a:t>
            </a:r>
          </a:p>
          <a:p>
            <a:endParaRPr lang="en-US" altLang="ko-KR" sz="2400" b="1" dirty="0"/>
          </a:p>
          <a:p>
            <a:pPr marL="285750" indent="-285750">
              <a:buFont typeface="Arial" panose="020B0604020202020204" pitchFamily="34" charset="0"/>
              <a:buChar char="•"/>
            </a:pPr>
            <a:r>
              <a:rPr lang="en-US" altLang="ko-KR" sz="2400" b="1" dirty="0" err="1"/>
              <a:t>G.QoE</a:t>
            </a:r>
            <a:r>
              <a:rPr lang="en-US" altLang="ko-KR" sz="2400" b="1" dirty="0"/>
              <a:t>-AR: </a:t>
            </a:r>
            <a:r>
              <a:rPr lang="en-US" altLang="ko-KR" sz="2400" b="1" dirty="0" err="1"/>
              <a:t>QoE</a:t>
            </a:r>
            <a:r>
              <a:rPr lang="en-US" altLang="ko-KR" sz="2400" b="1" dirty="0"/>
              <a:t> factors of augmented reality (AR) services</a:t>
            </a:r>
            <a:br>
              <a:rPr lang="en-US" altLang="ko-KR" sz="2400" b="1" dirty="0"/>
            </a:br>
            <a:endParaRPr lang="en-US" altLang="ko-KR" sz="2400" b="1" dirty="0"/>
          </a:p>
          <a:p>
            <a:pPr marL="285750" indent="-285750">
              <a:buFont typeface="Arial" panose="020B0604020202020204" pitchFamily="34" charset="0"/>
              <a:buChar char="•"/>
            </a:pPr>
            <a:r>
              <a:rPr lang="en-US" altLang="ko-KR" sz="2400" b="1" dirty="0"/>
              <a:t>G.OMMOG: Opinion Model for Mobile Online Gaming applications</a:t>
            </a:r>
            <a:br>
              <a:rPr lang="en-US" altLang="ko-KR" sz="2400" b="1" dirty="0"/>
            </a:br>
            <a:endParaRPr lang="en-US" altLang="ko-KR" sz="2400" b="1" dirty="0"/>
          </a:p>
          <a:p>
            <a:pPr marL="285750" indent="-285750">
              <a:buFont typeface="Arial" panose="020B0604020202020204" pitchFamily="34" charset="0"/>
              <a:buChar char="•"/>
            </a:pPr>
            <a:r>
              <a:rPr lang="en-US" altLang="ko-KR" sz="2400" b="1" dirty="0"/>
              <a:t>G.QoE-5G: </a:t>
            </a:r>
            <a:r>
              <a:rPr lang="en-US" altLang="ko-KR" sz="2400" b="1" dirty="0" err="1"/>
              <a:t>QoE</a:t>
            </a:r>
            <a:r>
              <a:rPr lang="en-US" altLang="ko-KR" sz="2400" b="1" dirty="0"/>
              <a:t> factors for new services in 5G networks</a:t>
            </a:r>
          </a:p>
          <a:p>
            <a:pPr marL="285750" indent="-285750">
              <a:buFont typeface="Arial" panose="020B0604020202020204" pitchFamily="34" charset="0"/>
              <a:buChar char="•"/>
            </a:pPr>
            <a:endParaRPr lang="en-US" altLang="ko-KR" sz="2400" b="1" dirty="0"/>
          </a:p>
          <a:p>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D646CA09-57D4-4F87-8A03-B54AF0E8D0B3}"/>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90161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467544" y="1356970"/>
            <a:ext cx="8280920" cy="4770537"/>
          </a:xfrm>
          <a:prstGeom prst="rect">
            <a:avLst/>
          </a:prstGeom>
          <a:noFill/>
        </p:spPr>
        <p:txBody>
          <a:bodyPr wrap="square" rtlCol="0">
            <a:spAutoFit/>
          </a:bodyPr>
          <a:lstStyle/>
          <a:p>
            <a:r>
              <a:rPr lang="en-US" altLang="ko-KR" sz="2400" b="1" dirty="0">
                <a:solidFill>
                  <a:srgbClr val="FF0000"/>
                </a:solidFill>
              </a:rPr>
              <a:t>Some work items of ITU-T SG12 Question 14 </a:t>
            </a:r>
            <a:br>
              <a:rPr lang="en-US" altLang="ko-KR" sz="2400" b="1" dirty="0">
                <a:solidFill>
                  <a:srgbClr val="FF0000"/>
                </a:solidFill>
              </a:rPr>
            </a:br>
            <a:r>
              <a:rPr lang="en-US" altLang="ko-KR" sz="2400" b="1" dirty="0"/>
              <a:t>(Rapporteurs: </a:t>
            </a:r>
            <a:r>
              <a:rPr lang="en-US" altLang="ko-KR" sz="2400" b="1" dirty="0" err="1"/>
              <a:t>Jörgen</a:t>
            </a:r>
            <a:r>
              <a:rPr lang="en-US" altLang="ko-KR" sz="2400" b="1" dirty="0"/>
              <a:t> </a:t>
            </a:r>
            <a:r>
              <a:rPr lang="en-US" altLang="ko-KR" sz="2400" b="1" dirty="0" err="1"/>
              <a:t>Gustafsson</a:t>
            </a:r>
            <a:r>
              <a:rPr lang="en-US" altLang="ko-KR" sz="2400" b="1" dirty="0"/>
              <a:t>, Alexander </a:t>
            </a:r>
            <a:r>
              <a:rPr lang="en-US" altLang="ko-KR" sz="2400" b="1" dirty="0" err="1"/>
              <a:t>Raake</a:t>
            </a:r>
            <a:r>
              <a:rPr lang="en-US" altLang="ko-KR" sz="2400" b="1" dirty="0"/>
              <a:t>)</a:t>
            </a:r>
          </a:p>
          <a:p>
            <a:endParaRPr lang="en-US" altLang="ko-KR" sz="2400" b="1" dirty="0"/>
          </a:p>
          <a:p>
            <a:pPr marL="285750" indent="-285750">
              <a:buFont typeface="Arial" panose="020B0604020202020204" pitchFamily="34" charset="0"/>
              <a:buChar char="•"/>
            </a:pPr>
            <a:r>
              <a:rPr lang="en-US" altLang="ko-KR" sz="2000" b="1" dirty="0"/>
              <a:t>P.1204.x: Video quality assessment of streaming services over reliable transport for resolutions up to 4K </a:t>
            </a:r>
            <a:br>
              <a:rPr lang="en-US" altLang="ko-KR" sz="2000" b="1" dirty="0"/>
            </a:br>
            <a:endParaRPr lang="en-US" altLang="ko-KR" sz="2000" b="1" dirty="0"/>
          </a:p>
          <a:p>
            <a:pPr marL="285750" indent="-285750">
              <a:buFont typeface="Arial" panose="020B0604020202020204" pitchFamily="34" charset="0"/>
              <a:buChar char="•"/>
            </a:pPr>
            <a:r>
              <a:rPr lang="en-US" altLang="ko-KR" sz="2000" b="1" dirty="0"/>
              <a:t>P.BBQCG: Parametric bitstream-based Quality Assessment of Cloud Gaming Services</a:t>
            </a:r>
            <a:br>
              <a:rPr lang="en-US" altLang="ko-KR" sz="2000" b="1" dirty="0"/>
            </a:br>
            <a:endParaRPr lang="en-US" altLang="ko-KR" sz="2000" b="1" dirty="0"/>
          </a:p>
          <a:p>
            <a:pPr marL="285750" indent="-285750">
              <a:buFont typeface="Arial" panose="020B0604020202020204" pitchFamily="34" charset="0"/>
              <a:buChar char="•"/>
            </a:pPr>
            <a:r>
              <a:rPr lang="en-US" altLang="ko-KR" sz="2000" b="1" dirty="0" err="1"/>
              <a:t>P.DiAQoSE</a:t>
            </a:r>
            <a:r>
              <a:rPr lang="en-US" altLang="ko-KR" sz="2000" b="1" dirty="0"/>
              <a:t>: Diagnostic assessment of QoS and </a:t>
            </a:r>
            <a:r>
              <a:rPr lang="en-US" altLang="ko-KR" sz="2000" b="1" dirty="0" err="1"/>
              <a:t>QoE</a:t>
            </a:r>
            <a:r>
              <a:rPr lang="en-US" altLang="ko-KR" sz="2000" b="1" dirty="0"/>
              <a:t> for adaptive video streaming sessions</a:t>
            </a:r>
            <a:br>
              <a:rPr lang="en-US" altLang="ko-KR" sz="2000" b="1" dirty="0"/>
            </a:br>
            <a:endParaRPr lang="en-US" altLang="ko-KR" b="1" dirty="0"/>
          </a:p>
          <a:p>
            <a:endParaRPr lang="en-US" altLang="ko-KR" b="1" dirty="0"/>
          </a:p>
          <a:p>
            <a:r>
              <a:rPr lang="en-US" altLang="ko-KR" b="1" dirty="0"/>
              <a:t> </a:t>
            </a:r>
          </a:p>
          <a:p>
            <a:endParaRPr lang="ko-KR" altLang="en-US" dirty="0"/>
          </a:p>
        </p:txBody>
      </p:sp>
      <p:sp>
        <p:nvSpPr>
          <p:cNvPr id="8" name="RS_Classification_Standard">
            <a:extLst>
              <a:ext uri="{FF2B5EF4-FFF2-40B4-BE49-F238E27FC236}">
                <a16:creationId xmlns:a16="http://schemas.microsoft.com/office/drawing/2014/main" xmlns="" id="{B6EFE6D4-16D5-4CAD-932D-4E16A13D16ED}"/>
              </a:ext>
            </a:extLst>
          </p:cNvPr>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de-CH" sz="1100" b="1" kern="900" spc="100">
              <a:solidFill>
                <a:srgbClr val="000000"/>
              </a:solidFill>
            </a:endParaRPr>
          </a:p>
        </p:txBody>
      </p:sp>
    </p:spTree>
    <p:custDataLst>
      <p:tags r:id="rId1"/>
    </p:custDataLst>
    <p:extLst>
      <p:ext uri="{BB962C8B-B14F-4D97-AF65-F5344CB8AC3E}">
        <p14:creationId xmlns:p14="http://schemas.microsoft.com/office/powerpoint/2010/main" val="3267606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TotalTime>
  <Words>843</Words>
  <Application>Microsoft Office PowerPoint</Application>
  <PresentationFormat>화면 슬라이드 쇼(4:3)</PresentationFormat>
  <Paragraphs>180</Paragraphs>
  <Slides>16</Slides>
  <Notes>16</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16</vt:i4>
      </vt:variant>
    </vt:vector>
  </HeadingPairs>
  <TitlesOfParts>
    <vt:vector size="25" baseType="lpstr">
      <vt:lpstr>MD아트체</vt:lpstr>
      <vt:lpstr>돋움</vt:lpstr>
      <vt:lpstr>맑은 고딕</vt:lpstr>
      <vt:lpstr>바탕</vt:lpstr>
      <vt:lpstr>Arial</vt:lpstr>
      <vt:lpstr>Times New Roman</vt:lpstr>
      <vt:lpstr>Wingdings</vt:lpstr>
      <vt:lpstr>한컴바탕</vt:lpstr>
      <vt:lpstr>Office 테마</vt:lpstr>
      <vt:lpstr>IRG-AVQA (Intersector Rapporteur Group Audiovisual Quality Assessment) Agenda</vt:lpstr>
      <vt:lpstr>  </vt:lpstr>
      <vt:lpstr>  </vt:lpstr>
      <vt:lpstr>  </vt:lpstr>
      <vt:lpstr>  </vt:lpstr>
      <vt:lpstr>  </vt:lpstr>
      <vt:lpstr>  </vt:lpstr>
      <vt:lpstr>  </vt:lpstr>
      <vt:lpstr>  </vt:lpstr>
      <vt:lpstr>  </vt:lpstr>
      <vt:lpstr>  </vt:lpstr>
      <vt:lpstr>  </vt:lpstr>
      <vt:lpstr>  </vt:lpstr>
      <vt:lpstr>  </vt:lpstr>
      <vt:lpstr>  </vt:lpstr>
      <vt:lpstr>  THE END</vt:lpstr>
    </vt:vector>
  </TitlesOfParts>
  <Company>lginnotek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Chulhee Lee</cp:lastModifiedBy>
  <cp:revision>1501</cp:revision>
  <cp:lastPrinted>2013-06-17T02:53:50Z</cp:lastPrinted>
  <dcterms:created xsi:type="dcterms:W3CDTF">2012-01-26T05:03:39Z</dcterms:created>
  <dcterms:modified xsi:type="dcterms:W3CDTF">2020-12-15T15:46:52Z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